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730971128608918"/>
          <c:y val="5.7944697307347734E-2"/>
          <c:w val="0.47713983668708077"/>
          <c:h val="0.589263606200168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rgbClr val="CCFF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125-4434-92B6-38E5B8D6AE6F}"/>
              </c:ext>
            </c:extLst>
          </c:dPt>
          <c:dPt>
            <c:idx val="1"/>
            <c:bubble3D val="0"/>
            <c:explosion val="3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125-4434-92B6-38E5B8D6AE6F}"/>
              </c:ext>
            </c:extLst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125-4434-92B6-38E5B8D6AE6F}"/>
              </c:ext>
            </c:extLst>
          </c:dPt>
          <c:dPt>
            <c:idx val="3"/>
            <c:bubble3D val="0"/>
            <c:spPr>
              <a:solidFill>
                <a:srgbClr val="FF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125-4434-92B6-38E5B8D6AE6F}"/>
              </c:ext>
            </c:extLst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125-4434-92B6-38E5B8D6AE6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Прилагаю максимум усилий к реализации преподавательской и научной деятельности</c:v>
                </c:pt>
                <c:pt idx="1">
                  <c:v>Работаю в соответствии с предъявляемыми требованиями</c:v>
                </c:pt>
                <c:pt idx="2">
                  <c:v>«Как платят, так и работаю»</c:v>
                </c:pt>
                <c:pt idx="3">
                  <c:v>Работаю по инерции</c:v>
                </c:pt>
                <c:pt idx="4">
                  <c:v>Другое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</c:v>
                </c:pt>
                <c:pt idx="1">
                  <c:v>28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125-4434-92B6-38E5B8D6AE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4494750656168"/>
          <c:y val="0.69493813273340832"/>
          <c:w val="0.7991008675998833"/>
          <c:h val="0.28125234345706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FFFF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676-4EBC-9FB7-B7B0A6CA98A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676-4EBC-9FB7-B7B0A6CA98A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C676-4EBC-9FB7-B7B0A6CA98AD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676-4EBC-9FB7-B7B0A6CA98AD}"/>
                </c:ext>
              </c:extLst>
            </c:dLbl>
            <c:dLbl>
              <c:idx val="4"/>
              <c:layout>
                <c:manualLayout>
                  <c:x val="0"/>
                  <c:y val="5.47012873390826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676-4EBC-9FB7-B7B0A6CA98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Занимаюсь наукой, из-за этого страдает преподавательская деятельность</c:v>
                </c:pt>
                <c:pt idx="1">
                  <c:v>В науке многое не удается сделать из-за занятости учебным процессом</c:v>
                </c:pt>
                <c:pt idx="2">
                  <c:v>Удается результативно сочетать научную деятельность и преподавание</c:v>
                </c:pt>
                <c:pt idx="3">
                  <c:v>Преподаю «по инерции», наукой не занимаюсь</c:v>
                </c:pt>
                <c:pt idx="4">
                  <c:v>Другое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58</c:v>
                </c:pt>
                <c:pt idx="2">
                  <c:v>33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676-4EBC-9FB7-B7B0A6CA9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3987087"/>
        <c:axId val="1473987919"/>
      </c:barChart>
      <c:catAx>
        <c:axId val="1473987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3987919"/>
        <c:crosses val="autoZero"/>
        <c:auto val="1"/>
        <c:lblAlgn val="ctr"/>
        <c:lblOffset val="100"/>
        <c:noMultiLvlLbl val="0"/>
      </c:catAx>
      <c:valAx>
        <c:axId val="1473987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39870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FF99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С качеством образования лучших вузов не знаком(а)</c:v>
                </c:pt>
                <c:pt idx="1">
                  <c:v>Качество образования, получаемого обучающимися в ВГУ, в целом выше уровня образования ведущих вузов</c:v>
                </c:pt>
                <c:pt idx="2">
                  <c:v>Качество образования в ВГУ по некоторым направлениям выше уровня образования в ведущих вузах</c:v>
                </c:pt>
                <c:pt idx="3">
                  <c:v>Качество образования в ВГУ по некоторым направлениям ниже уровня образования в ведущих вузах</c:v>
                </c:pt>
                <c:pt idx="4">
                  <c:v>Качество образования в ВГУ в целом ниже, чем в ведущих вузах</c:v>
                </c:pt>
                <c:pt idx="5">
                  <c:v>Качество образования в ВГУ в целом соответствует уровню ведущих вузов</c:v>
                </c:pt>
                <c:pt idx="6">
                  <c:v>Не могу оценить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24</c:v>
                </c:pt>
                <c:pt idx="1">
                  <c:v>4</c:v>
                </c:pt>
                <c:pt idx="2">
                  <c:v>15</c:v>
                </c:pt>
                <c:pt idx="3">
                  <c:v>10</c:v>
                </c:pt>
                <c:pt idx="4">
                  <c:v>3</c:v>
                </c:pt>
                <c:pt idx="5">
                  <c:v>31</c:v>
                </c:pt>
                <c:pt idx="6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9B-46E2-BE30-D1A65C8105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1127391"/>
        <c:axId val="1411125727"/>
      </c:barChart>
      <c:catAx>
        <c:axId val="141112739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11125727"/>
        <c:crosses val="autoZero"/>
        <c:auto val="1"/>
        <c:lblAlgn val="ctr"/>
        <c:lblOffset val="100"/>
        <c:noMultiLvlLbl val="0"/>
      </c:catAx>
      <c:valAx>
        <c:axId val="14111257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111273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1ED-4A48-8664-FE426F1905DE}"/>
              </c:ext>
            </c:extLst>
          </c:dPt>
          <c:dPt>
            <c:idx val="1"/>
            <c:bubble3D val="0"/>
            <c:spPr>
              <a:solidFill>
                <a:srgbClr val="66FF3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1ED-4A48-8664-FE426F1905DE}"/>
              </c:ext>
            </c:extLst>
          </c:dPt>
          <c:dPt>
            <c:idx val="2"/>
            <c:bubble3D val="0"/>
            <c:spPr>
              <a:solidFill>
                <a:srgbClr val="FF99F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1ED-4A48-8664-FE426F1905DE}"/>
              </c:ext>
            </c:extLst>
          </c:dPt>
          <c:dPt>
            <c:idx val="3"/>
            <c:bubble3D val="0"/>
            <c:spPr>
              <a:solidFill>
                <a:srgbClr val="9966F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1ED-4A48-8664-FE426F1905DE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1ED-4A48-8664-FE426F1905D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Работаю только в ВГУ</c:v>
                </c:pt>
                <c:pt idx="1">
                  <c:v>Сказывается положительно, стимулирует активность и творчество</c:v>
                </c:pt>
                <c:pt idx="2">
                  <c:v>Никак не влияет на качество преподавания и занятие наукой в ВГУ</c:v>
                </c:pt>
                <c:pt idx="3">
                  <c:v>Сказывается отрицательно</c:v>
                </c:pt>
                <c:pt idx="4">
                  <c:v>Затрудняюсь оценить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70</c:v>
                </c:pt>
                <c:pt idx="1">
                  <c:v>13</c:v>
                </c:pt>
                <c:pt idx="2">
                  <c:v>11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1ED-4A48-8664-FE426F1905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2961719054931129E-2"/>
          <c:y val="0.74369162834156988"/>
          <c:w val="0.97051458060173468"/>
          <c:h val="0.235895703588772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5"/>
                <c:pt idx="0">
                  <c:v>Другое</c:v>
                </c:pt>
                <c:pt idx="1">
                  <c:v>Учитывать мнение студентов не нужно, оно необъективно</c:v>
                </c:pt>
                <c:pt idx="2">
                  <c:v>Преподаватель должен знать мнение обучающихся о своей работе, их мнение позволяет лучше ориентироваться в работе</c:v>
                </c:pt>
                <c:pt idx="3">
                  <c:v>Это вредная практика, позволяющая обучающимся предвзято относиться к педагогам</c:v>
                </c:pt>
                <c:pt idx="4">
                  <c:v>В принципе, это полезно, но нужно работать над технологией изучения их мнения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</c:v>
                </c:pt>
                <c:pt idx="1">
                  <c:v>4</c:v>
                </c:pt>
                <c:pt idx="2">
                  <c:v>38</c:v>
                </c:pt>
                <c:pt idx="3">
                  <c:v>4</c:v>
                </c:pt>
                <c:pt idx="4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1A-46F2-9B1F-108EC612F3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64211823"/>
        <c:axId val="1564212239"/>
      </c:barChart>
      <c:catAx>
        <c:axId val="15642118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4212239"/>
        <c:crosses val="autoZero"/>
        <c:auto val="1"/>
        <c:lblAlgn val="ctr"/>
        <c:lblOffset val="100"/>
        <c:noMultiLvlLbl val="0"/>
      </c:catAx>
      <c:valAx>
        <c:axId val="156421223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42118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Деканат делает все, чтобы улучшить организацию образовательной деятельности</c:v>
                </c:pt>
                <c:pt idx="1">
                  <c:v>Работа в этом направлении ведется, хотя удается не все</c:v>
                </c:pt>
                <c:pt idx="2">
                  <c:v>Роль деканата в улучшении качества подготовки обучающихся незначительна</c:v>
                </c:pt>
                <c:pt idx="3">
                  <c:v>Деканат не играет никакой роли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63</c:v>
                </c:pt>
                <c:pt idx="1">
                  <c:v>30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B8-42EF-9901-08C21702C4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80847455"/>
        <c:axId val="1480847871"/>
      </c:barChart>
      <c:catAx>
        <c:axId val="1480847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80847871"/>
        <c:crosses val="autoZero"/>
        <c:auto val="1"/>
        <c:lblAlgn val="ctr"/>
        <c:lblOffset val="100"/>
        <c:noMultiLvlLbl val="0"/>
      </c:catAx>
      <c:valAx>
        <c:axId val="14808478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808474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99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Да, достаточно быстро освоил(а) технологии работы и размещения информации</c:v>
                </c:pt>
                <c:pt idx="1">
                  <c:v>Разобрался(лась) самостоятельно не сразу</c:v>
                </c:pt>
                <c:pt idx="2">
                  <c:v>Трудно понять, как размещать информацию и наполнять курс соответствующими материалами, потребовалась помощь техподдержки</c:v>
                </c:pt>
                <c:pt idx="3">
                  <c:v>Есть затруднения, требуется проведение повышения квалификации по работе с порталом</c:v>
                </c:pt>
                <c:pt idx="4">
                  <c:v>Меня все устраивает в работе портала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58</c:v>
                </c:pt>
                <c:pt idx="1">
                  <c:v>25</c:v>
                </c:pt>
                <c:pt idx="2">
                  <c:v>5</c:v>
                </c:pt>
                <c:pt idx="3">
                  <c:v>3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90-4041-AF65-978D398328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1466479"/>
        <c:axId val="1481462735"/>
      </c:barChart>
      <c:catAx>
        <c:axId val="14814664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81462735"/>
        <c:crosses val="autoZero"/>
        <c:auto val="1"/>
        <c:lblAlgn val="ctr"/>
        <c:lblOffset val="100"/>
        <c:noMultiLvlLbl val="0"/>
      </c:catAx>
      <c:valAx>
        <c:axId val="14814627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814664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934109798775151"/>
          <c:y val="0"/>
          <c:w val="0.28761410032079321"/>
          <c:h val="0.4930527434070741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F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AD1-4D53-9405-E42040CDB33A}"/>
              </c:ext>
            </c:extLst>
          </c:dPt>
          <c:dPt>
            <c:idx val="1"/>
            <c:bubble3D val="0"/>
            <c:spPr>
              <a:solidFill>
                <a:srgbClr val="FF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AD1-4D53-9405-E42040CDB33A}"/>
              </c:ext>
            </c:extLst>
          </c:dPt>
          <c:dPt>
            <c:idx val="2"/>
            <c:bubble3D val="0"/>
            <c:spPr>
              <a:solidFill>
                <a:srgbClr val="99FF6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AD1-4D53-9405-E42040CDB33A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AD1-4D53-9405-E42040CDB33A}"/>
              </c:ext>
            </c:extLst>
          </c:dPt>
          <c:dPt>
            <c:idx val="4"/>
            <c:bubble3D val="0"/>
            <c:spPr>
              <a:solidFill>
                <a:srgbClr val="9966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AD1-4D53-9405-E42040CDB33A}"/>
              </c:ext>
            </c:extLst>
          </c:dPt>
          <c:dPt>
            <c:idx val="5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AD1-4D53-9405-E42040CDB3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Высокий уровень подготовки выпускников/обучающихся</c:v>
                </c:pt>
                <c:pt idx="1">
                  <c:v>Я сам выпускник ВГУ</c:v>
                </c:pt>
                <c:pt idx="2">
                  <c:v>Многолетнее сотрудничество с ВГУ</c:v>
                </c:pt>
                <c:pt idx="3">
                  <c:v>Хорошие рекомендации о выпускниках / обучающихся</c:v>
                </c:pt>
                <c:pt idx="4">
                  <c:v>Наличие соглашения о сотрудничестве</c:v>
                </c:pt>
                <c:pt idx="5">
                  <c:v>Наличие договора на практику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</c:v>
                </c:pt>
                <c:pt idx="1">
                  <c:v>15</c:v>
                </c:pt>
                <c:pt idx="2">
                  <c:v>18</c:v>
                </c:pt>
                <c:pt idx="3">
                  <c:v>21</c:v>
                </c:pt>
                <c:pt idx="4">
                  <c:v>10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AD1-4D53-9405-E42040CDB3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5"/>
        <c:delete val="1"/>
      </c:legendEntry>
      <c:layout>
        <c:manualLayout>
          <c:xMode val="edge"/>
          <c:yMode val="edge"/>
          <c:x val="5.3448891805191016E-2"/>
          <c:y val="0.5169323907504263"/>
          <c:w val="0.90236129337999416"/>
          <c:h val="0.459258067194155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001AA-4188-4178-9964-06FCF6D8F2E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EAB38-AB8D-4AD8-9C7A-02D011D6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3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EAB38-AB8D-4AD8-9C7A-02D011D63D7D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036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929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027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214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024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315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775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2297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58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244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6387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3908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C29F0-A667-4268-8B0E-FEC95E31418C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6410447-B1E6-4AEC-AF19-1EFB6C155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chemeClr val="bg1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E7C2E3-B9F8-409D-AA59-4527F389B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9482447" cy="234762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Качество получаемого образования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6879C1-85D4-47E3-BD3F-76F327D96C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7224" y="3293534"/>
            <a:ext cx="10963275" cy="2773891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200" dirty="0">
                <a:latin typeface="+mj-lt"/>
                <a:cs typeface="Times New Roman" panose="02020603050405020304" pitchFamily="18" charset="0"/>
              </a:rPr>
              <a:t>Опрос профессорско-преподавательского состава ВГУ и работодателей об удовлетворенности качеством обучения</a:t>
            </a:r>
          </a:p>
          <a:p>
            <a:pPr algn="ctr"/>
            <a:r>
              <a:rPr lang="ru-RU" sz="4400" dirty="0">
                <a:latin typeface="+mj-lt"/>
                <a:cs typeface="Times New Roman" panose="02020603050405020304" pitchFamily="18" charset="0"/>
              </a:rPr>
              <a:t>2023 г.</a:t>
            </a:r>
          </a:p>
          <a:p>
            <a:pPr algn="r"/>
            <a:r>
              <a:rPr lang="ru-RU" sz="2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Лаборатория социологических исследований</a:t>
            </a:r>
          </a:p>
          <a:p>
            <a:pPr algn="r"/>
            <a:r>
              <a:rPr lang="ru-RU" sz="2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кафедры социологии и политологии</a:t>
            </a:r>
          </a:p>
          <a:p>
            <a:pPr algn="r"/>
            <a:r>
              <a:rPr lang="ru-RU" sz="2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исторического факультета ВГУ,</a:t>
            </a:r>
          </a:p>
          <a:p>
            <a:pPr algn="r"/>
            <a:r>
              <a:rPr lang="ru-RU" sz="26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преп. Кондратьева Л.Э.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471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C4F40-1CBB-4495-8948-A22AA7978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Влияние наличия у ППС дополнительной работы на качество исполнения трудовых обязанностей в ВГУ,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65302B4-9F35-4B2D-AF76-4E7CEB734D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418728"/>
              </p:ext>
            </p:extLst>
          </p:nvPr>
        </p:nvGraphicFramePr>
        <p:xfrm>
          <a:off x="704849" y="2171700"/>
          <a:ext cx="10696575" cy="373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5237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32249-2E5D-4019-BF6F-354EE28C1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0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Отношение ППС к учету мнения обучающихся о преподавателях и качестве их работы со студентами,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31D91A2-7FFF-41FF-83B1-0A2FACCEA3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98733"/>
              </p:ext>
            </p:extLst>
          </p:nvPr>
        </p:nvGraphicFramePr>
        <p:xfrm>
          <a:off x="685799" y="2171769"/>
          <a:ext cx="11115676" cy="3800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9453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B1E5D-3B3A-4834-A43E-087AB759A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Мнение ППС о факторах, отрицательно сказывающихся на профессиональной подготовке обучающихся, в </a:t>
            </a:r>
            <a:r>
              <a:rPr lang="en-US" sz="2800" b="1" dirty="0"/>
              <a:t>%</a:t>
            </a:r>
            <a:endParaRPr lang="ru-RU" sz="2800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41A6419E-D5AC-48A5-AEFF-C6F8900554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88519"/>
              </p:ext>
            </p:extLst>
          </p:nvPr>
        </p:nvGraphicFramePr>
        <p:xfrm>
          <a:off x="695325" y="2154268"/>
          <a:ext cx="10934700" cy="39338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53525">
                  <a:extLst>
                    <a:ext uri="{9D8B030D-6E8A-4147-A177-3AD203B41FA5}">
                      <a16:colId xmlns:a16="http://schemas.microsoft.com/office/drawing/2014/main" val="4106139153"/>
                    </a:ext>
                  </a:extLst>
                </a:gridCol>
                <a:gridCol w="1781175">
                  <a:extLst>
                    <a:ext uri="{9D8B030D-6E8A-4147-A177-3AD203B41FA5}">
                      <a16:colId xmlns:a16="http://schemas.microsoft.com/office/drawing/2014/main" val="454709519"/>
                    </a:ext>
                  </a:extLst>
                </a:gridCol>
              </a:tblGrid>
              <a:tr h="2013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Факторы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50315"/>
                  </a:ext>
                </a:extLst>
              </a:tr>
              <a:tr h="4100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Частая смена образовательных стандартов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64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1030640989"/>
                  </a:ext>
                </a:extLst>
              </a:tr>
              <a:tr h="4100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Недостаточное государственное финансирование высшей школы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42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2339507995"/>
                  </a:ext>
                </a:extLst>
              </a:tr>
              <a:tr h="6202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Слабая заинтересованность преподавателей в активизации деятельности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3384774329"/>
                  </a:ext>
                </a:extLst>
              </a:tr>
              <a:tr h="4100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Управленческая деятельность руководства вуза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3054468089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Уровень подготовки абитуриентов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48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2591064237"/>
                  </a:ext>
                </a:extLst>
              </a:tr>
              <a:tr h="4100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Посещаемость учебных занятий обучающимися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43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72566865"/>
                  </a:ext>
                </a:extLst>
              </a:tr>
              <a:tr h="4100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Уровень материально-технической обеспеченности факультета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16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1312981280"/>
                  </a:ext>
                </a:extLst>
              </a:tr>
              <a:tr h="83040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Состояние аудиторного фонда (нехватка, плохое санитарное состояние аудиторий, плохая мебель и т.п.)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28" marR="53328" marT="0" marB="0"/>
                </a:tc>
                <a:extLst>
                  <a:ext uri="{0D108BD9-81ED-4DB2-BD59-A6C34878D82A}">
                    <a16:rowId xmlns:a16="http://schemas.microsoft.com/office/drawing/2014/main" val="129680327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4B142F-4B02-4313-8B35-0BDC69C81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744" y="2393430"/>
            <a:ext cx="243861" cy="28044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CA39E6-F358-4DC9-BFF5-658E1B5AF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744" y="2841105"/>
            <a:ext cx="243861" cy="2804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31AB85-B447-4962-93EE-248FD8E5B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744" y="4096344"/>
            <a:ext cx="243861" cy="28044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82B6453-290D-4F32-9754-751825690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744" y="4479405"/>
            <a:ext cx="243861" cy="2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97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802B8D-9D2E-4F06-A923-1D3EBF746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Мнение ППС о факторах, отрицательно сказывающихся на профессиональной подготовке обучающихся,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6982B9C-4432-4E33-94C0-13552CB4FE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2278977"/>
              </p:ext>
            </p:extLst>
          </p:nvPr>
        </p:nvGraphicFramePr>
        <p:xfrm>
          <a:off x="1130270" y="2171769"/>
          <a:ext cx="10033030" cy="3863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73089">
                  <a:extLst>
                    <a:ext uri="{9D8B030D-6E8A-4147-A177-3AD203B41FA5}">
                      <a16:colId xmlns:a16="http://schemas.microsoft.com/office/drawing/2014/main" val="2211797001"/>
                    </a:ext>
                  </a:extLst>
                </a:gridCol>
                <a:gridCol w="1959941">
                  <a:extLst>
                    <a:ext uri="{9D8B030D-6E8A-4147-A177-3AD203B41FA5}">
                      <a16:colId xmlns:a16="http://schemas.microsoft.com/office/drawing/2014/main" val="1763172273"/>
                    </a:ext>
                  </a:extLst>
                </a:gridCol>
              </a:tblGrid>
              <a:tr h="172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Факторы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691326"/>
                  </a:ext>
                </a:extLst>
              </a:tr>
              <a:tr h="4005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Положение дел, сложившееся в научной сфере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extLst>
                  <a:ext uri="{0D108BD9-81ED-4DB2-BD59-A6C34878D82A}">
                    <a16:rowId xmlns:a16="http://schemas.microsoft.com/office/drawing/2014/main" val="173344515"/>
                  </a:ext>
                </a:extLst>
              </a:tr>
              <a:tr h="1973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Состояние библиотечного фонда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extLst>
                  <a:ext uri="{0D108BD9-81ED-4DB2-BD59-A6C34878D82A}">
                    <a16:rowId xmlns:a16="http://schemas.microsoft.com/office/drawing/2014/main" val="2957057995"/>
                  </a:ext>
                </a:extLst>
              </a:tr>
              <a:tr h="4005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Восприятие обучающимися ценности получаемого образования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34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extLst>
                  <a:ext uri="{0D108BD9-81ED-4DB2-BD59-A6C34878D82A}">
                    <a16:rowId xmlns:a16="http://schemas.microsoft.com/office/drawing/2014/main" val="4080127224"/>
                  </a:ext>
                </a:extLst>
              </a:tr>
              <a:tr h="6059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 развития навыков самостоятельной работы у обучающихся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32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extLst>
                  <a:ext uri="{0D108BD9-81ED-4DB2-BD59-A6C34878D82A}">
                    <a16:rowId xmlns:a16="http://schemas.microsoft.com/office/drawing/2014/main" val="538531268"/>
                  </a:ext>
                </a:extLst>
              </a:tr>
              <a:tr h="6059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Ориентация обучающихся на получение диплома, как документа («корочек»), а не знаний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40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extLst>
                  <a:ext uri="{0D108BD9-81ED-4DB2-BD59-A6C34878D82A}">
                    <a16:rowId xmlns:a16="http://schemas.microsoft.com/office/drawing/2014/main" val="2515172741"/>
                  </a:ext>
                </a:extLst>
              </a:tr>
              <a:tr h="6059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Недостаточная заинтересованность работодателей в участии в образовательном процессе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extLst>
                  <a:ext uri="{0D108BD9-81ED-4DB2-BD59-A6C34878D82A}">
                    <a16:rowId xmlns:a16="http://schemas.microsoft.com/office/drawing/2014/main" val="869517999"/>
                  </a:ext>
                </a:extLst>
              </a:tr>
              <a:tr h="8112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Недостаточная мотивация вуза в привлечении работодателей к реализации образовательного процесса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86" marR="53186" marT="0" marB="0"/>
                </a:tc>
                <a:extLst>
                  <a:ext uri="{0D108BD9-81ED-4DB2-BD59-A6C34878D82A}">
                    <a16:rowId xmlns:a16="http://schemas.microsoft.com/office/drawing/2014/main" val="3501318409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FDE911-B811-4B9A-B7E0-4269029CA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0469" y="3003030"/>
            <a:ext cx="243861" cy="28044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D85EA8-8077-4A3F-8549-226E1AAA6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0469" y="3573845"/>
            <a:ext cx="243861" cy="2804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A76AEE2-A914-4C09-A66B-D56E249BD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0469" y="4093855"/>
            <a:ext cx="243861" cy="2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35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71425-F03B-4CDB-9EFB-63194C02C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Оценка профессорско-преподавательским составом работы деканата по реализации образовательного процесса на факультете,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EA41F29-42E5-49D8-B923-7A8F2BAC70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846521"/>
              </p:ext>
            </p:extLst>
          </p:nvPr>
        </p:nvGraphicFramePr>
        <p:xfrm>
          <a:off x="723900" y="2171700"/>
          <a:ext cx="10591800" cy="38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3647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E16AA-1582-435D-B149-59802D50B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Ресурсы, используемые ППС для поиска информации, касающейся образовательного процесса,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D39E446-6B7F-4A28-AC1B-ECB41F70FE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473240"/>
              </p:ext>
            </p:extLst>
          </p:nvPr>
        </p:nvGraphicFramePr>
        <p:xfrm>
          <a:off x="1285875" y="2171770"/>
          <a:ext cx="9867899" cy="3857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77175">
                  <a:extLst>
                    <a:ext uri="{9D8B030D-6E8A-4147-A177-3AD203B41FA5}">
                      <a16:colId xmlns:a16="http://schemas.microsoft.com/office/drawing/2014/main" val="3453887100"/>
                    </a:ext>
                  </a:extLst>
                </a:gridCol>
                <a:gridCol w="1990724">
                  <a:extLst>
                    <a:ext uri="{9D8B030D-6E8A-4147-A177-3AD203B41FA5}">
                      <a16:colId xmlns:a16="http://schemas.microsoft.com/office/drawing/2014/main" val="3171316263"/>
                    </a:ext>
                  </a:extLst>
                </a:gridCol>
              </a:tblGrid>
              <a:tr h="3814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Ресурсы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534635"/>
                  </a:ext>
                </a:extLst>
              </a:tr>
              <a:tr h="3817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Сайт ВГУ (https://www.vsu.ru/)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79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9291482"/>
                  </a:ext>
                </a:extLst>
              </a:tr>
              <a:tr h="7837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Электронный образовательный портал «Электронный университет ВГУ» (https://edu.vsu.ru)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81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0270267"/>
                  </a:ext>
                </a:extLst>
              </a:tr>
              <a:tr h="3817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Группы университета в социальных сетях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5525613"/>
                  </a:ext>
                </a:extLst>
              </a:tr>
              <a:tr h="3817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Группы факультета в социальных сетях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26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9623281"/>
                  </a:ext>
                </a:extLst>
              </a:tr>
              <a:tr h="3817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Сайт факультета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43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5527615"/>
                  </a:ext>
                </a:extLst>
              </a:tr>
              <a:tr h="3817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Сайт кафедры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5219757"/>
                  </a:ext>
                </a:extLst>
              </a:tr>
              <a:tr h="7837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Сайт «Качество образования» (http://www.tqm.vsu.ru/)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07407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9F6E4D-3D44-4E27-95D4-9F70957D4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229" y="2536305"/>
            <a:ext cx="243861" cy="28044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BF2102-BBD3-449B-A80C-FE86BDE47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229" y="3069705"/>
            <a:ext cx="243861" cy="2804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9786E0-6BBC-41E5-9C37-438A4A8C1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4008" y="4534995"/>
            <a:ext cx="243861" cy="28044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73C02E8-62A0-4691-B3D3-1A9229579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228" y="5348835"/>
            <a:ext cx="243861" cy="2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04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8C30B-8E14-4A77-9B56-B9CAA4A2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Удобство использования электронного информационно-образовательного портала «Электронный университет ВГУ»,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48CA5FE-3517-4A38-B200-2C1A4F0F65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0931558"/>
              </p:ext>
            </p:extLst>
          </p:nvPr>
        </p:nvGraphicFramePr>
        <p:xfrm>
          <a:off x="1130300" y="2171700"/>
          <a:ext cx="9602788" cy="385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7404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71B9B8-8508-490F-B1A8-ABA00CB85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/>
              <a:t>Удовлетворенность работой Зональной научной библиотеки (ЗНБ) (в индексах от -1 до +1)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AD0AB5-E4A5-4DD2-8DC2-0312B5932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/>
              <a:t>0,55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82A746-7912-4BC7-81CC-C08B1EC4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475" y="2171769"/>
            <a:ext cx="3056457" cy="351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018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98A4D4-129B-4B8E-9DF2-842F79B23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/>
              <a:t>Опрос работодателей об удовлетворенности качеством обучения студентов ВГУ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3307D2B-4A2F-41BE-8CE7-25B25E245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2691AD-686A-45C2-9C66-BDB79AA02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3739" y="1323975"/>
            <a:ext cx="49434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72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29D893-2D7E-4968-B7C5-3C0F9B59E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Факторы, по мнению работодателей, способствующие трудоустройству выпускников/обучающихся ВГУ,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2D9A5C7-D232-40A1-9AA8-E6550A9194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05118"/>
              </p:ext>
            </p:extLst>
          </p:nvPr>
        </p:nvGraphicFramePr>
        <p:xfrm>
          <a:off x="1130300" y="2171700"/>
          <a:ext cx="9931430" cy="391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5158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B3D7CB-BDD6-4CB2-AEC6-A7AC6C629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Участники анкетирования </a:t>
            </a:r>
            <a:r>
              <a:rPr lang="en-US" b="1" dirty="0"/>
              <a:t>“</a:t>
            </a:r>
            <a:r>
              <a:rPr lang="ru-RU" b="1" dirty="0"/>
              <a:t>Качество образования 2023</a:t>
            </a:r>
            <a:r>
              <a:rPr lang="en-US" b="1" dirty="0"/>
              <a:t>”</a:t>
            </a:r>
            <a:endParaRPr lang="ru-RU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2852EE0-40D4-4B32-90EA-8DFD59F4E9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1301461"/>
              </p:ext>
            </p:extLst>
          </p:nvPr>
        </p:nvGraphicFramePr>
        <p:xfrm>
          <a:off x="933450" y="1895475"/>
          <a:ext cx="10629900" cy="4124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3300">
                  <a:extLst>
                    <a:ext uri="{9D8B030D-6E8A-4147-A177-3AD203B41FA5}">
                      <a16:colId xmlns:a16="http://schemas.microsoft.com/office/drawing/2014/main" val="2869786033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2083396612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1190877929"/>
                    </a:ext>
                  </a:extLst>
                </a:gridCol>
              </a:tblGrid>
              <a:tr h="2289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Факультет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ППС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Работодатели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476609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ГиГ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2960849798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ПММ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2995187356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ФКН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410233895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ФМО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1928172367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фарм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303126090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ФФП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3510480324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РГФ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1517625169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геол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2223472660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журн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3713266833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истор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3904051388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матем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2884683947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мед-биол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3999790884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физич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49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1298897367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филол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2199080473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химич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2331303036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экон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99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869324697"/>
                  </a:ext>
                </a:extLst>
              </a:tr>
              <a:tr h="2291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юрид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27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824" marR="57824" marT="0" marB="0"/>
                </a:tc>
                <a:extLst>
                  <a:ext uri="{0D108BD9-81ED-4DB2-BD59-A6C34878D82A}">
                    <a16:rowId xmlns:a16="http://schemas.microsoft.com/office/drawing/2014/main" val="429360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984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F1928C-9886-4A3F-8B80-C92BE10EE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Удовлетворенность соответствием уровня квалификации выпускников/обучающихся ВГУ, в индексах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81B5ECF-2910-4496-9DDA-8B2887A5F4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068514"/>
              </p:ext>
            </p:extLst>
          </p:nvPr>
        </p:nvGraphicFramePr>
        <p:xfrm>
          <a:off x="1217125" y="2171769"/>
          <a:ext cx="9603275" cy="383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19994">
                  <a:extLst>
                    <a:ext uri="{9D8B030D-6E8A-4147-A177-3AD203B41FA5}">
                      <a16:colId xmlns:a16="http://schemas.microsoft.com/office/drawing/2014/main" val="2522511293"/>
                    </a:ext>
                  </a:extLst>
                </a:gridCol>
                <a:gridCol w="2583281">
                  <a:extLst>
                    <a:ext uri="{9D8B030D-6E8A-4147-A177-3AD203B41FA5}">
                      <a16:colId xmlns:a16="http://schemas.microsoft.com/office/drawing/2014/main" val="1867366673"/>
                    </a:ext>
                  </a:extLst>
                </a:gridCol>
              </a:tblGrid>
              <a:tr h="19409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Соответствие требованиям профессионального стандарта/квалификационным требованиям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0,85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623380"/>
                  </a:ext>
                </a:extLst>
              </a:tr>
              <a:tr h="18975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Дополнительные требования к квалификации специалистов со стороны организации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0,68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725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870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C8FBC-DF45-4486-9938-252B65FC4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Оценка степени удовлетворенности качеством профессиональной подготовки выпускников/обучающихся ВГУ, в индексах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DB37733-FB9C-4D6B-9883-EDCE739CD6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394206"/>
              </p:ext>
            </p:extLst>
          </p:nvPr>
        </p:nvGraphicFramePr>
        <p:xfrm>
          <a:off x="895351" y="2228850"/>
          <a:ext cx="10648950" cy="38671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57116">
                  <a:extLst>
                    <a:ext uri="{9D8B030D-6E8A-4147-A177-3AD203B41FA5}">
                      <a16:colId xmlns:a16="http://schemas.microsoft.com/office/drawing/2014/main" val="2296641252"/>
                    </a:ext>
                  </a:extLst>
                </a:gridCol>
                <a:gridCol w="1491834">
                  <a:extLst>
                    <a:ext uri="{9D8B030D-6E8A-4147-A177-3AD203B41FA5}">
                      <a16:colId xmlns:a16="http://schemas.microsoft.com/office/drawing/2014/main" val="2993813553"/>
                    </a:ext>
                  </a:extLst>
                </a:gridCol>
              </a:tblGrid>
              <a:tr h="2506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Актуальность и достаточность полученных знаний, умений и навыков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0,8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087315"/>
                  </a:ext>
                </a:extLst>
              </a:tr>
              <a:tr h="51465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Способность своевременно и качественно решать профессиональные задачи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0,78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extLst>
                  <a:ext uri="{0D108BD9-81ED-4DB2-BD59-A6C34878D82A}">
                    <a16:rowId xmlns:a16="http://schemas.microsoft.com/office/drawing/2014/main" val="3809589470"/>
                  </a:ext>
                </a:extLst>
              </a:tr>
              <a:tr h="7788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Способность осуществлять систематизированные поиск, сбор, структурирование, анализ и синтез необходимой информации для решения поставленных профессиональных задач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0,84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extLst>
                  <a:ext uri="{0D108BD9-81ED-4DB2-BD59-A6C34878D82A}">
                    <a16:rowId xmlns:a16="http://schemas.microsoft.com/office/drawing/2014/main" val="3442508303"/>
                  </a:ext>
                </a:extLst>
              </a:tr>
              <a:tr h="2506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Способность применять полученные знания на практике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0,76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extLst>
                  <a:ext uri="{0D108BD9-81ED-4DB2-BD59-A6C34878D82A}">
                    <a16:rowId xmlns:a16="http://schemas.microsoft.com/office/drawing/2014/main" val="132205468"/>
                  </a:ext>
                </a:extLst>
              </a:tr>
              <a:tr h="7788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Способность генерировать идеи, превращая их в новые продукты, услуги, исследования или разработки, принимая риски и демонстрируя необходимые личностные качества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0,69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extLst>
                  <a:ext uri="{0D108BD9-81ED-4DB2-BD59-A6C34878D82A}">
                    <a16:rowId xmlns:a16="http://schemas.microsoft.com/office/drawing/2014/main" val="81474924"/>
                  </a:ext>
                </a:extLst>
              </a:tr>
              <a:tr h="7788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Способность адаптироваться к профессиональной среде (стрессоустойчивость, быстрота адаптации, умение восстанавливать силы)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0,77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extLst>
                  <a:ext uri="{0D108BD9-81ED-4DB2-BD59-A6C34878D82A}">
                    <a16:rowId xmlns:a16="http://schemas.microsoft.com/office/drawing/2014/main" val="3420622033"/>
                  </a:ext>
                </a:extLst>
              </a:tr>
              <a:tr h="51465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Готовность действовать в нестандартных ситуациях, вырабатывать стратегию действий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0,69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92" marR="59592" marT="0" marB="0"/>
                </a:tc>
                <a:extLst>
                  <a:ext uri="{0D108BD9-81ED-4DB2-BD59-A6C34878D82A}">
                    <a16:rowId xmlns:a16="http://schemas.microsoft.com/office/drawing/2014/main" val="3015400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786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8E8EE-F988-4129-AF62-58372C350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Оценка степени удовлетворенности качеством профессиональной подготовки выпускников/обучающихся ВГУ, в индексах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ED348A2-A0AF-4359-91E0-A5E38BC651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150503"/>
              </p:ext>
            </p:extLst>
          </p:nvPr>
        </p:nvGraphicFramePr>
        <p:xfrm>
          <a:off x="1130270" y="2265711"/>
          <a:ext cx="10023505" cy="3782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56705">
                  <a:extLst>
                    <a:ext uri="{9D8B030D-6E8A-4147-A177-3AD203B41FA5}">
                      <a16:colId xmlns:a16="http://schemas.microsoft.com/office/drawing/2014/main" val="215362446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64699690"/>
                    </a:ext>
                  </a:extLst>
                </a:gridCol>
              </a:tblGrid>
              <a:tr h="3373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Способность участвовать в разработке и реализации проектов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0,77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716909"/>
                  </a:ext>
                </a:extLst>
              </a:tr>
              <a:tr h="6926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Способность определять и реализовывать приоритеты собственной деятельности, готовность к саморазвитию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0,8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9809464"/>
                  </a:ext>
                </a:extLst>
              </a:tr>
              <a:tr h="10481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Владение коммуникативными технологиями (навыками проведения деловых переговоров, публичных выступлений, деловой переписки, выстраивания коммуникации с клиентами организации др.)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0,74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8097249"/>
                  </a:ext>
                </a:extLst>
              </a:tr>
              <a:tr h="3373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Способность организовывать и руководить работой команды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0,6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4251216"/>
                  </a:ext>
                </a:extLst>
              </a:tr>
              <a:tr h="6926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Способность управлять своим временем, выстраивать и реализовывать траекторию саморазвития на основе принципов образования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0,74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3284109"/>
                  </a:ext>
                </a:extLst>
              </a:tr>
              <a:tr h="3373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Владение информационными технологиями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0,85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563764"/>
                  </a:ext>
                </a:extLst>
              </a:tr>
              <a:tr h="3373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Культура межличностного общения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0,88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8288370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27A162-3A8C-450E-9AF7-1765B3DFD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0" y="4339787"/>
            <a:ext cx="285750" cy="33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76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DF6F99-2866-4F96-A867-C55AE03F1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Основные достоинства и преимущества профессиональной подготовки выпускников </a:t>
            </a:r>
            <a:r>
              <a:rPr lang="ru-RU" sz="2800" b="1" dirty="0" err="1"/>
              <a:t>ВГУ,по</a:t>
            </a:r>
            <a:r>
              <a:rPr lang="ru-RU" sz="2800" b="1" dirty="0"/>
              <a:t> мнению работодателей,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6CB4623-F382-43D1-88F8-4EBA09C7EE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2413617"/>
              </p:ext>
            </p:extLst>
          </p:nvPr>
        </p:nvGraphicFramePr>
        <p:xfrm>
          <a:off x="1209676" y="2265711"/>
          <a:ext cx="9925050" cy="3695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61994">
                  <a:extLst>
                    <a:ext uri="{9D8B030D-6E8A-4147-A177-3AD203B41FA5}">
                      <a16:colId xmlns:a16="http://schemas.microsoft.com/office/drawing/2014/main" val="2889579244"/>
                    </a:ext>
                  </a:extLst>
                </a:gridCol>
                <a:gridCol w="4963056">
                  <a:extLst>
                    <a:ext uri="{9D8B030D-6E8A-4147-A177-3AD203B41FA5}">
                      <a16:colId xmlns:a16="http://schemas.microsoft.com/office/drawing/2014/main" val="2231653649"/>
                    </a:ext>
                  </a:extLst>
                </a:gridCol>
              </a:tblGrid>
              <a:tr h="3795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Высокий уровень теоретических знаний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103798"/>
                  </a:ext>
                </a:extLst>
              </a:tr>
              <a:tr h="3797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Высокий уровень практической подготовки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9078770"/>
                  </a:ext>
                </a:extLst>
              </a:tr>
              <a:tr h="77983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Владение современными методами и технологиями деятельности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3431940"/>
                  </a:ext>
                </a:extLst>
              </a:tr>
              <a:tr h="3797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Профессионализм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5255966"/>
                  </a:ext>
                </a:extLst>
              </a:tr>
              <a:tr h="4802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Высокий уровень производственной дисциплины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0291680"/>
                  </a:ext>
                </a:extLst>
              </a:tr>
              <a:tr h="3797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Желание работать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4852656"/>
                  </a:ext>
                </a:extLst>
              </a:tr>
              <a:tr h="48020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Стремление к саморазвитию и самообразованию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1755861"/>
                  </a:ext>
                </a:extLst>
              </a:tr>
              <a:tr h="37978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Владение коммуникативными навыками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13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6325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525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BD533-3175-4D45-80DB-DFA50DF6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/>
              <a:t>Основные причины неудовлетворенности работодателей профессиональным уровнем выпускников/обучающихся ВГУ,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5832959-B570-43E6-9043-DA1FB3D1C7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882818"/>
              </p:ext>
            </p:extLst>
          </p:nvPr>
        </p:nvGraphicFramePr>
        <p:xfrm>
          <a:off x="1130270" y="2171769"/>
          <a:ext cx="10175905" cy="38480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08955">
                  <a:extLst>
                    <a:ext uri="{9D8B030D-6E8A-4147-A177-3AD203B41FA5}">
                      <a16:colId xmlns:a16="http://schemas.microsoft.com/office/drawing/2014/main" val="3489833987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3621274739"/>
                    </a:ext>
                  </a:extLst>
                </a:gridCol>
              </a:tblGrid>
              <a:tr h="9620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Слабая практическая подготовка (оторванность знаний от реальной практики)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i="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2400" b="0" i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61384"/>
                  </a:ext>
                </a:extLst>
              </a:tr>
              <a:tr h="9620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Слабая ориентация на трудоустройство (поиск стабильной работы)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9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3301713"/>
                  </a:ext>
                </a:extLst>
              </a:tr>
              <a:tr h="9620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Сильно завышенная самооценка, высокие амбиции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16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1092074"/>
                  </a:ext>
                </a:extLst>
              </a:tr>
              <a:tr h="9620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Отсутствие опыта работы по направлению подготовки/специальности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25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6891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4691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B2004-341E-43B7-8993-4A8A26EE7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218445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/>
              <a:t>Планируете ли Вы в будущем трудоустраивать выпускников/обучающихся ВГУ? (В индексах)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877D60-2C9D-4029-BE44-9DADD2413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>
                <a:solidFill>
                  <a:schemeClr val="accent1"/>
                </a:solidFill>
              </a:rPr>
              <a:t>    0,66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5DB0B7-C6B1-4046-B3D7-FD0FC284E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2171769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350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5F0AD-2A0C-4EEF-B616-B7C9421F5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Рекомендации от ЛСИ</a:t>
            </a:r>
            <a:r>
              <a:rPr lang="en-US" sz="4800" b="1" dirty="0"/>
              <a:t>:</a:t>
            </a:r>
            <a:endParaRPr lang="ru-RU" sz="4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68B548-1C8E-4F33-BDF9-7AD9F86F9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171769"/>
            <a:ext cx="8810626" cy="387660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AutoNum type="arabicPeriod"/>
            </a:pPr>
            <a:r>
              <a:rPr lang="ru-RU" dirty="0"/>
              <a:t> Особое внимание уделить размеру оплаты труда преподавателей, так как значительная часть ППС выразила неудовлетворенность данным фактором рабочей деятельности.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dirty="0"/>
              <a:t> Уделить внимание объему педагогической нагрузки ППС, так как этот фактор (чрезмерно высокая педагогическая нагрузка) негативно влияет на трудовую деятельность преподавателей.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dirty="0"/>
              <a:t> Провести мероприятия, способствующие повышению престижа преподавательской деятельности (например, интервью с преподавателями, открытые лекции и т.д.).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E2083A-5108-4582-BE88-19A319057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9072" y="2276475"/>
            <a:ext cx="3077704" cy="312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83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16BB2-5C6F-4B56-A954-9BB5CC73AF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F36375-96E7-41D7-BB64-AD5A97EB44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798C49-B047-4F8A-AD68-D8FDBA87D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063" y="1088788"/>
            <a:ext cx="4188062" cy="418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81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0"/>
                <a:lumOff val="100000"/>
              </a:schemeClr>
            </a:gs>
            <a:gs pos="100000">
              <a:schemeClr val="bg1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E0DA4B-D20A-409E-9063-ECD63EB05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Удовлетворенность своей работой, индекс (от -1 до +1)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71DADF-6CEE-42BE-AA9F-E9273BC3A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/>
              <a:t>     </a:t>
            </a:r>
            <a:r>
              <a:rPr lang="ru-RU" sz="9600" dirty="0">
                <a:solidFill>
                  <a:schemeClr val="accent1"/>
                </a:solidFill>
              </a:rPr>
              <a:t>0,56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03D89E-D443-4BB3-9EB0-FB2C1A406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631" y="1667526"/>
            <a:ext cx="3060338" cy="35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723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C7C8B5-8897-43C4-A8DE-BC72D927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Удовлетворенность факторами работы, индекс (от -1 до +1)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FEECB63-3F40-4204-A268-FB8BE6C67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2238" y="4480270"/>
            <a:ext cx="227296" cy="26139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B9EC2E9-049D-4FCF-909B-64FE0CC90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2962" y="4172215"/>
            <a:ext cx="243861" cy="28044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770F486-CDFF-4217-AAF1-D8EB4096D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1159" y="5229169"/>
            <a:ext cx="254535" cy="30121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2FA9221-96F1-49D7-A720-15E1C02001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3396" y="5582276"/>
            <a:ext cx="282992" cy="33263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8B27D14-7539-4771-9542-01892EA763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2319" y="4808125"/>
            <a:ext cx="243861" cy="286643"/>
          </a:xfrm>
          <a:prstGeom prst="rect">
            <a:avLst/>
          </a:prstGeom>
        </p:spPr>
      </p:pic>
      <p:graphicFrame>
        <p:nvGraphicFramePr>
          <p:cNvPr id="20" name="Объект 19">
            <a:extLst>
              <a:ext uri="{FF2B5EF4-FFF2-40B4-BE49-F238E27FC236}">
                <a16:creationId xmlns:a16="http://schemas.microsoft.com/office/drawing/2014/main" id="{C337F1FF-C676-428C-AC60-47A0B79B6D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182634"/>
              </p:ext>
            </p:extLst>
          </p:nvPr>
        </p:nvGraphicFramePr>
        <p:xfrm>
          <a:off x="1130270" y="2002559"/>
          <a:ext cx="10175905" cy="4076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04330">
                  <a:extLst>
                    <a:ext uri="{9D8B030D-6E8A-4147-A177-3AD203B41FA5}">
                      <a16:colId xmlns:a16="http://schemas.microsoft.com/office/drawing/2014/main" val="167943978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553771893"/>
                    </a:ext>
                  </a:extLst>
                </a:gridCol>
              </a:tblGrid>
              <a:tr h="239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Факторы работы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Индекс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291367"/>
                  </a:ext>
                </a:extLst>
              </a:tr>
              <a:tr h="12493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Качество аудиторий, помещений кафедр, компьютерных классов, учебных лабораторий и оборудования (санитарно-гигиеническое состояние, освещенность, вентиляция, температура воздуха в помещении и т.д.)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0.61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1618688"/>
                  </a:ext>
                </a:extLst>
              </a:tr>
              <a:tr h="744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Численность потоков обучающихся на лекциях (большие потоки), групп на практических и лабораторных занятиях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0.66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714468"/>
                  </a:ext>
                </a:extLst>
              </a:tr>
              <a:tr h="2395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Затраты времени на переходы из корпуса в корпус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0.73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0555934"/>
                  </a:ext>
                </a:extLst>
              </a:tr>
              <a:tr h="2395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Расписание учебных занятий («окна», время и т.д.)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0.83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2621843"/>
                  </a:ext>
                </a:extLst>
              </a:tr>
              <a:tr h="491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Трудности совмещения преподавательской и научной работы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0.13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710088"/>
                  </a:ext>
                </a:extLst>
              </a:tr>
              <a:tr h="2395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</a:rPr>
                        <a:t>Размер оплаты труда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-0.15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3108905"/>
                  </a:ext>
                </a:extLst>
              </a:tr>
              <a:tr h="4919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Объем педагогической нагрузки (в т.ч. соотношением аудиторной и внеаудиторной нагрузки)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0.34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7647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688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ED51E-FC3F-494C-B94B-42851E079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Удовлетворенность факторами работы, индекс (от -1 до +1)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6C28B67-3A31-4596-8DE7-1A7BBBFC42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224181"/>
              </p:ext>
            </p:extLst>
          </p:nvPr>
        </p:nvGraphicFramePr>
        <p:xfrm>
          <a:off x="1130270" y="2002559"/>
          <a:ext cx="10309255" cy="398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6053">
                  <a:extLst>
                    <a:ext uri="{9D8B030D-6E8A-4147-A177-3AD203B41FA5}">
                      <a16:colId xmlns:a16="http://schemas.microsoft.com/office/drawing/2014/main" val="806992681"/>
                    </a:ext>
                  </a:extLst>
                </a:gridCol>
                <a:gridCol w="2183202">
                  <a:extLst>
                    <a:ext uri="{9D8B030D-6E8A-4147-A177-3AD203B41FA5}">
                      <a16:colId xmlns:a16="http://schemas.microsoft.com/office/drawing/2014/main" val="2724958086"/>
                    </a:ext>
                  </a:extLst>
                </a:gridCol>
              </a:tblGrid>
              <a:tr h="2927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Факторы работы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Индекс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54361"/>
                  </a:ext>
                </a:extLst>
              </a:tr>
              <a:tr h="2929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Затраты времени на научную работу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0.13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2034418"/>
                  </a:ext>
                </a:extLst>
              </a:tr>
              <a:tr h="60144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Межличностные отношения, сложившиеся в коллективе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0.90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0938485"/>
                  </a:ext>
                </a:extLst>
              </a:tr>
              <a:tr h="2929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Возможности повышения квалификации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0.69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9569095"/>
                  </a:ext>
                </a:extLst>
              </a:tr>
              <a:tr h="2929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Отношение обучающихся к учебе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0.16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7285756"/>
                  </a:ext>
                </a:extLst>
              </a:tr>
              <a:tr h="2929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Состояние престижа труда преподавателя вуза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0.00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8392918"/>
                  </a:ext>
                </a:extLst>
              </a:tr>
              <a:tr h="183628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Возможности электронной информационно-образовательной среды вуза (наличие электронной библиотечной системы, применение электронного обучения на платформе «Электронный университет ВГУ» и т.д.)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0.77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45499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6E92292-C867-451C-9FE9-4EA597C5F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4295" y="4629150"/>
            <a:ext cx="345560" cy="39739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1953A34-A9DC-4B6D-A4A0-9787DAD3F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4295" y="2647897"/>
            <a:ext cx="353890" cy="40697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896E6F-CA23-4D29-B067-9262906B2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5823" y="2201104"/>
            <a:ext cx="286537" cy="32921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89AC386-F60A-4BDC-B730-0BBC70E39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0660" y="3473917"/>
            <a:ext cx="286537" cy="3292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78927F-C866-4319-A099-BC456203D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0185" y="3803130"/>
            <a:ext cx="286537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433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63EE7-5DFB-476D-8664-FC7733D35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Отношение ППС к своей профессиональной деятельности,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D78B304-6744-4AB7-B9EC-8A48E18BAC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0945163"/>
              </p:ext>
            </p:extLst>
          </p:nvPr>
        </p:nvGraphicFramePr>
        <p:xfrm>
          <a:off x="419100" y="2002559"/>
          <a:ext cx="11049000" cy="4017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4035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F8C41A-3DBB-40EB-8C1B-F50343028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/>
              <a:t>Оценка ППС особенностей совмещения своей преподавательской и научной деятельности,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10431C3-8FD3-4BDE-9657-1E8DC898FB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588020"/>
              </p:ext>
            </p:extLst>
          </p:nvPr>
        </p:nvGraphicFramePr>
        <p:xfrm>
          <a:off x="914400" y="1885950"/>
          <a:ext cx="10363200" cy="4133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9784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16D2C-6FD0-485A-9AE1-64EBABBE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Благоприятные результаты участия ППС в научной деятельности,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A643124-F325-4653-9C73-9FCAECAFA1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635537"/>
              </p:ext>
            </p:extLst>
          </p:nvPr>
        </p:nvGraphicFramePr>
        <p:xfrm>
          <a:off x="1276350" y="1905001"/>
          <a:ext cx="9410700" cy="4133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10550">
                  <a:extLst>
                    <a:ext uri="{9D8B030D-6E8A-4147-A177-3AD203B41FA5}">
                      <a16:colId xmlns:a16="http://schemas.microsoft.com/office/drawing/2014/main" val="414694201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3707826547"/>
                    </a:ext>
                  </a:extLst>
                </a:gridCol>
              </a:tblGrid>
              <a:tr h="5133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Научная работа повышает качество преподавания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2237355"/>
                  </a:ext>
                </a:extLst>
              </a:tr>
              <a:tr h="10402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Результаты НИР являются основой создания новых дисциплин в рамках учебного плана / используются при реализации дисциплин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34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902194"/>
                  </a:ext>
                </a:extLst>
              </a:tr>
              <a:tr h="7768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Участие в научной работе отвлекает от основной деятельности – учебного процесса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3885577"/>
                  </a:ext>
                </a:extLst>
              </a:tr>
              <a:tr h="7768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Занятие наукой приносит чувство удовлетворенности и высокую самооценку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44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969533"/>
                  </a:ext>
                </a:extLst>
              </a:tr>
              <a:tr h="5133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Развивает интеллект, наращивает творческий потенциал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60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3482584"/>
                  </a:ext>
                </a:extLst>
              </a:tr>
              <a:tr h="5133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Дает возможность дополнительного заработка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14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34373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FC8BE7-90FE-4F5D-844B-81F9DB1F5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7869" y="2002559"/>
            <a:ext cx="243861" cy="28044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06527E-6C37-4931-8302-2CBA9DECF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9178" y="5031855"/>
            <a:ext cx="243861" cy="2804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34F6B1-97E1-4EC9-93C1-3D699FF1B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2654" y="4393680"/>
            <a:ext cx="243861" cy="2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419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D31971-C3E2-44CC-9700-A91316A8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876300"/>
            <a:ext cx="9603275" cy="1295469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/>
              <a:t>Оценка ППС соответствия качества образования, получаемого обучающимися в ВГУ с качеством образования в ведущих вузах России, в %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70D8439-7917-481F-925F-CD47E25899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57377"/>
              </p:ext>
            </p:extLst>
          </p:nvPr>
        </p:nvGraphicFramePr>
        <p:xfrm>
          <a:off x="495300" y="2171768"/>
          <a:ext cx="11010900" cy="3809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5709679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Галерея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512</TotalTime>
  <Words>1151</Words>
  <Application>Microsoft Office PowerPoint</Application>
  <PresentationFormat>Широкоэкранный</PresentationFormat>
  <Paragraphs>242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Century Gothic</vt:lpstr>
      <vt:lpstr>Галерея</vt:lpstr>
      <vt:lpstr>Качество получаемого образования</vt:lpstr>
      <vt:lpstr>Участники анкетирования “Качество образования 2023”</vt:lpstr>
      <vt:lpstr>Удовлетворенность своей работой, индекс (от -1 до +1)</vt:lpstr>
      <vt:lpstr>Удовлетворенность факторами работы, индекс (от -1 до +1)</vt:lpstr>
      <vt:lpstr>Удовлетворенность факторами работы, индекс (от -1 до +1)</vt:lpstr>
      <vt:lpstr>Отношение ППС к своей профессиональной деятельности, в %</vt:lpstr>
      <vt:lpstr>Оценка ППС особенностей совмещения своей преподавательской и научной деятельности, в %</vt:lpstr>
      <vt:lpstr>Благоприятные результаты участия ППС в научной деятельности, в %</vt:lpstr>
      <vt:lpstr>Оценка ППС соответствия качества образования, получаемого обучающимися в ВГУ с качеством образования в ведущих вузах России, в %</vt:lpstr>
      <vt:lpstr>Влияние наличия у ППС дополнительной работы на качество исполнения трудовых обязанностей в ВГУ, в %</vt:lpstr>
      <vt:lpstr>Отношение ППС к учету мнения обучающихся о преподавателях и качестве их работы со студентами, в %</vt:lpstr>
      <vt:lpstr>Мнение ППС о факторах, отрицательно сказывающихся на профессиональной подготовке обучающихся, в %</vt:lpstr>
      <vt:lpstr>Мнение ППС о факторах, отрицательно сказывающихся на профессиональной подготовке обучающихся, в %</vt:lpstr>
      <vt:lpstr>Оценка профессорско-преподавательским составом работы деканата по реализации образовательного процесса на факультете, в %</vt:lpstr>
      <vt:lpstr>Ресурсы, используемые ППС для поиска информации, касающейся образовательного процесса, в %</vt:lpstr>
      <vt:lpstr>Удобство использования электронного информационно-образовательного портала «Электронный университет ВГУ», в %</vt:lpstr>
      <vt:lpstr>Удовлетворенность работой Зональной научной библиотеки (ЗНБ) (в индексах от -1 до +1)</vt:lpstr>
      <vt:lpstr>Опрос работодателей об удовлетворенности качеством обучения студентов ВГУ</vt:lpstr>
      <vt:lpstr>Факторы, по мнению работодателей, способствующие трудоустройству выпускников/обучающихся ВГУ, в %</vt:lpstr>
      <vt:lpstr>Удовлетворенность соответствием уровня квалификации выпускников/обучающихся ВГУ, в индексах</vt:lpstr>
      <vt:lpstr>Оценка степени удовлетворенности качеством профессиональной подготовки выпускников/обучающихся ВГУ, в индексах</vt:lpstr>
      <vt:lpstr>Оценка степени удовлетворенности качеством профессиональной подготовки выпускников/обучающихся ВГУ, в индексах</vt:lpstr>
      <vt:lpstr>Основные достоинства и преимущества профессиональной подготовки выпускников ВГУ,по мнению работодателей, в %</vt:lpstr>
      <vt:lpstr>Основные причины неудовлетворенности работодателей профессиональным уровнем выпускников/обучающихся ВГУ, в %</vt:lpstr>
      <vt:lpstr>Планируете ли Вы в будущем трудоустраивать выпускников/обучающихся ВГУ? (В индексах)</vt:lpstr>
      <vt:lpstr>Рекомендации от ЛСИ: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Lubov</dc:creator>
  <cp:lastModifiedBy>Lubov</cp:lastModifiedBy>
  <cp:revision>98</cp:revision>
  <dcterms:created xsi:type="dcterms:W3CDTF">2023-10-09T13:35:14Z</dcterms:created>
  <dcterms:modified xsi:type="dcterms:W3CDTF">2023-10-12T08:19:12Z</dcterms:modified>
</cp:coreProperties>
</file>